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305" r:id="rId5"/>
    <p:sldId id="312" r:id="rId6"/>
    <p:sldId id="313" r:id="rId7"/>
    <p:sldId id="311" r:id="rId8"/>
    <p:sldId id="314" r:id="rId9"/>
    <p:sldId id="315" r:id="rId10"/>
    <p:sldId id="316" r:id="rId11"/>
    <p:sldId id="317" r:id="rId12"/>
    <p:sldId id="318" r:id="rId13"/>
    <p:sldId id="319" r:id="rId14"/>
    <p:sldId id="322" r:id="rId15"/>
    <p:sldId id="320" r:id="rId16"/>
    <p:sldId id="321" r:id="rId17"/>
    <p:sldId id="323" r:id="rId18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EBD6"/>
    <a:srgbClr val="F1EA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03" autoAdjust="0"/>
  </p:normalViewPr>
  <p:slideViewPr>
    <p:cSldViewPr snapToGrid="0">
      <p:cViewPr varScale="1">
        <p:scale>
          <a:sx n="68" d="100"/>
          <a:sy n="68" d="100"/>
        </p:scale>
        <p:origin x="19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9A430-D0EC-4FEA-941F-A95E0E9FCA83}" type="datetime1">
              <a:rPr lang="ru-RU" smtClean="0"/>
              <a:t>22.03.2022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196D54-5E61-4F3C-B066-8470BD40BA8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42369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28347-45D4-48B2-A8A0-75527CA2762F}" type="datetime1">
              <a:rPr lang="ru-RU" smtClean="0"/>
              <a:pPr/>
              <a:t>22.03.2022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/>
            <a:r>
              <a:rPr lang="ru-RU" noProof="0" dirty="0"/>
              <a:t>Второй уровень</a:t>
            </a:r>
          </a:p>
          <a:p>
            <a:pPr lvl="2"/>
            <a:r>
              <a:rPr lang="ru-RU" noProof="0" dirty="0"/>
              <a:t>Третий уровень</a:t>
            </a:r>
          </a:p>
          <a:p>
            <a:pPr lvl="3"/>
            <a:r>
              <a:rPr lang="ru-RU" noProof="0" dirty="0"/>
              <a:t>Четвертый уровень</a:t>
            </a:r>
          </a:p>
          <a:p>
            <a:pPr lvl="4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2173A-46C7-4F17-8E95-C73D22B349D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95198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4387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 это программное решение для удаленного управления конфигурациями. Оно позволяет настраивать удаленные машины. Главное его отличие от других подобных систем в том, что </a:t>
            </a:r>
            <a:r>
              <a:rPr lang="ru-RU" dirty="0" err="1" smtClean="0"/>
              <a:t>Ansible</a:t>
            </a:r>
            <a:r>
              <a:rPr lang="ru-RU" dirty="0" smtClean="0"/>
              <a:t> использует существующую инфраструктуру SSH, в то время как другие (</a:t>
            </a:r>
            <a:r>
              <a:rPr lang="ru-RU" dirty="0" err="1" smtClean="0"/>
              <a:t>chef</a:t>
            </a:r>
            <a:r>
              <a:rPr lang="ru-RU" dirty="0" smtClean="0"/>
              <a:t>, </a:t>
            </a:r>
            <a:r>
              <a:rPr lang="ru-RU" dirty="0" err="1" smtClean="0"/>
              <a:t>puppet</a:t>
            </a:r>
            <a:r>
              <a:rPr lang="ru-RU" dirty="0" smtClean="0"/>
              <a:t>, и пр.) требуют установки специального PKI-окружения.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noProof="0" smtClean="0"/>
              <a:t>2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28874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Взаимодействие с окружениями через SSH. Не нужно ставить клиента(агента) на машину. Для управления узлами, </a:t>
            </a:r>
            <a:r>
              <a:rPr lang="ru-RU" dirty="0" err="1" smtClean="0"/>
              <a:t>Ansible</a:t>
            </a:r>
            <a:r>
              <a:rPr lang="ru-RU" dirty="0" smtClean="0"/>
              <a:t> обрабатывает все коммуникации между мастер – узлами и узлами – агентами по стандартному SSH, или через модуль </a:t>
            </a:r>
            <a:r>
              <a:rPr lang="ru-RU" dirty="0" err="1" smtClean="0"/>
              <a:t>Paramiko</a:t>
            </a:r>
            <a:r>
              <a:rPr lang="ru-RU" dirty="0" smtClean="0"/>
              <a:t>, который является частью </a:t>
            </a:r>
            <a:r>
              <a:rPr lang="ru-RU" dirty="0" err="1" smtClean="0"/>
              <a:t>Python</a:t>
            </a:r>
            <a:r>
              <a:rPr lang="ru-RU" dirty="0" smtClean="0"/>
              <a:t> SSH второй версии.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noProof="0" smtClean="0"/>
              <a:t>3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39289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20878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noProof="0" smtClean="0"/>
              <a:t>7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124168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74446-0D82-443C-8AFD-682D44A183A3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5AE0A6-AE2B-4C49-BA75-7BA2ACB2C23C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743386-0315-479D-81C8-27C4FD29D612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 rtl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948604-788F-4850-84AF-6269D4B17CC1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1" name="Надпись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«</a:t>
            </a:r>
          </a:p>
        </p:txBody>
      </p:sp>
      <p:sp>
        <p:nvSpPr>
          <p:cNvPr id="13" name="Надпись 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с имен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58A2DE-79AC-4075-B206-4194C04F91F9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tabLst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8B2A61-D19A-47FE-AAEB-5AC16A888E17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Рисунок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Рисунок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9" name="Текст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0" name="Рисунок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6" name="Рисунок 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D79550-AFE4-4EC7-8B44-270A37C97770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E621F0-CFA1-4455-A12D-47E9D56C2EC0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CCCB15-F025-41E8-86E1-A55476DEC666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BF135E-3AD9-41EC-92CC-A474A06DAF83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64158B-603E-46FF-BA72-F578C98839A9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547C1B-E834-4502-ACBB-3DA5515A85BC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Рисунок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DE2C4-767E-4DFC-AD38-567F6E616C71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7840EC-898F-4F78-8071-F09B72C77939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FB1123-4ED8-486C-9D8E-3BC681804A1E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A6EEBA-16E0-4D3B-9D2A-D399868517F1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B7625C-BDC8-46C7-BABF-CDDBAD37B4A6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450BE322-48D2-4A41-98CB-AF35E212B261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docs.ansible.com/ansible/intro_installation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Полилиния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711" y="2708092"/>
            <a:ext cx="2907054" cy="1202549"/>
          </a:xfrm>
        </p:spPr>
        <p:txBody>
          <a:bodyPr rtlCol="0">
            <a:normAutofit/>
          </a:bodyPr>
          <a:lstStyle/>
          <a:p>
            <a:pPr algn="l"/>
            <a:r>
              <a:rPr lang="en-US" sz="6600" dirty="0"/>
              <a:t>Ansible</a:t>
            </a:r>
            <a:endParaRPr lang="ru-RU" sz="66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710" y="4009771"/>
            <a:ext cx="4000748" cy="508441"/>
          </a:xfrm>
        </p:spPr>
        <p:txBody>
          <a:bodyPr rtlCol="0">
            <a:normAutofit/>
          </a:bodyPr>
          <a:lstStyle/>
          <a:p>
            <a:pPr algn="l" rtl="0"/>
            <a:r>
              <a:rPr lang="ru-RU" sz="1800" dirty="0"/>
              <a:t>Доклад </a:t>
            </a:r>
            <a:r>
              <a:rPr lang="ru-RU" sz="1800" dirty="0" smtClean="0"/>
              <a:t>подготовил</a:t>
            </a:r>
            <a:r>
              <a:rPr lang="ru-RU" sz="1800" dirty="0"/>
              <a:t>: Забаровский Р.В</a:t>
            </a:r>
            <a:r>
              <a:rPr lang="ru-RU" sz="1800" dirty="0" smtClean="0"/>
              <a:t>.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Advanced Playbooks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127402"/>
          </a:xfrm>
        </p:spPr>
        <p:txBody>
          <a:bodyPr>
            <a:normAutofit/>
          </a:bodyPr>
          <a:lstStyle/>
          <a:p>
            <a:pPr fontAlgn="base"/>
            <a:r>
              <a:rPr lang="ru-RU" dirty="0">
                <a:effectLst/>
              </a:rPr>
              <a:t>Циклы (</a:t>
            </a:r>
            <a:r>
              <a:rPr lang="en-US" dirty="0" err="1">
                <a:effectLst/>
              </a:rPr>
              <a:t>with_items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with_nested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with_file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with_fileglob</a:t>
            </a:r>
            <a:r>
              <a:rPr lang="en-US" dirty="0">
                <a:effectLst/>
              </a:rPr>
              <a:t> etc.)</a:t>
            </a:r>
          </a:p>
          <a:p>
            <a:pPr fontAlgn="base"/>
            <a:r>
              <a:rPr lang="ru-RU" dirty="0">
                <a:effectLst/>
              </a:rPr>
              <a:t>Тэги</a:t>
            </a:r>
          </a:p>
          <a:p>
            <a:pPr fontAlgn="base"/>
            <a:r>
              <a:rPr lang="ru-RU" dirty="0">
                <a:effectLst/>
              </a:rPr>
              <a:t>Блоки (</a:t>
            </a:r>
            <a:r>
              <a:rPr lang="en-US" dirty="0">
                <a:effectLst/>
              </a:rPr>
              <a:t>block)</a:t>
            </a:r>
          </a:p>
          <a:p>
            <a:pPr fontAlgn="base"/>
            <a:r>
              <a:rPr lang="en-US" dirty="0">
                <a:effectLst/>
              </a:rPr>
              <a:t>Includes</a:t>
            </a:r>
          </a:p>
          <a:p>
            <a:pPr fontAlgn="base"/>
            <a:r>
              <a:rPr lang="ru-RU" dirty="0">
                <a:effectLst/>
              </a:rPr>
              <a:t>Условия (</a:t>
            </a:r>
            <a:r>
              <a:rPr lang="en-US" dirty="0">
                <a:effectLst/>
              </a:rPr>
              <a:t>when)</a:t>
            </a:r>
          </a:p>
          <a:p>
            <a:pPr fontAlgn="base"/>
            <a:r>
              <a:rPr lang="en-US" dirty="0">
                <a:effectLst/>
              </a:rPr>
              <a:t>Handlers</a:t>
            </a:r>
          </a:p>
          <a:p>
            <a:pPr fontAlgn="base"/>
            <a:r>
              <a:rPr lang="ru-RU" dirty="0">
                <a:effectLst/>
              </a:rPr>
              <a:t>Игнорирование ошибок (</a:t>
            </a:r>
            <a:r>
              <a:rPr lang="en-US" dirty="0" err="1">
                <a:effectLst/>
              </a:rPr>
              <a:t>ignore_errors</a:t>
            </a:r>
            <a:r>
              <a:rPr lang="en-US" dirty="0" smtClean="0">
                <a:effectLst/>
              </a:rPr>
              <a:t>)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3742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Roles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141470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ru-RU" sz="2400" dirty="0">
                <a:effectLst/>
              </a:rPr>
              <a:t>Удобная возможность группировать сервера по назначению/функциям</a:t>
            </a:r>
          </a:p>
          <a:p>
            <a:pPr fontAlgn="base"/>
            <a:r>
              <a:rPr lang="ru-RU" sz="2400" dirty="0">
                <a:effectLst/>
              </a:rPr>
              <a:t>Один сервер может иметь несколько ролей и такой подход позволяет:</a:t>
            </a:r>
          </a:p>
          <a:p>
            <a:pPr lvl="1" fontAlgn="base"/>
            <a:r>
              <a:rPr lang="ru-RU" sz="2400" dirty="0">
                <a:effectLst/>
              </a:rPr>
              <a:t>Не порождать случайных кросс-зависимостей</a:t>
            </a:r>
          </a:p>
          <a:p>
            <a:pPr lvl="1" fontAlgn="base"/>
            <a:r>
              <a:rPr lang="ru-RU" sz="2400" dirty="0">
                <a:effectLst/>
              </a:rPr>
              <a:t>Легко "расщеплять" или комбинировать сервер при масштабировании</a:t>
            </a:r>
          </a:p>
          <a:p>
            <a:pPr fontAlgn="base"/>
            <a:r>
              <a:rPr lang="ru-RU" sz="2400" dirty="0">
                <a:effectLst/>
              </a:rPr>
              <a:t>Всем серверам может быть прописана "базовая" роль, которая реализует ваши любимые настройки</a:t>
            </a:r>
          </a:p>
          <a:p>
            <a:pPr fontAlgn="base"/>
            <a:r>
              <a:rPr lang="ru-RU" sz="2400" dirty="0">
                <a:effectLst/>
              </a:rPr>
              <a:t>Роли легче повторно использовать (в других проектах и т.п.)</a:t>
            </a:r>
          </a:p>
          <a:p>
            <a:pPr fontAlgn="base"/>
            <a:r>
              <a:rPr lang="ru-RU" sz="2400" dirty="0" err="1">
                <a:effectLst/>
              </a:rPr>
              <a:t>Ansible</a:t>
            </a:r>
            <a:r>
              <a:rPr lang="ru-RU" sz="2400" dirty="0">
                <a:effectLst/>
              </a:rPr>
              <a:t> </a:t>
            </a:r>
            <a:r>
              <a:rPr lang="ru-RU" sz="2400" dirty="0" err="1">
                <a:effectLst/>
              </a:rPr>
              <a:t>Galaxy</a:t>
            </a:r>
            <a:r>
              <a:rPr lang="ru-RU" sz="2400" dirty="0">
                <a:effectLst/>
              </a:rPr>
              <a:t> предоставляет готовые описания ролей для использования (например, "сервер с </a:t>
            </a:r>
            <a:r>
              <a:rPr lang="ru-RU" sz="2400" dirty="0" err="1">
                <a:effectLst/>
              </a:rPr>
              <a:t>nginx</a:t>
            </a:r>
            <a:r>
              <a:rPr lang="ru-RU" sz="2400" dirty="0" smtClean="0">
                <a:effectLst/>
              </a:rPr>
              <a:t>")</a:t>
            </a:r>
            <a:endParaRPr lang="ru-RU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83356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/>
              <a:t>Преимущества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5760" y="1702192"/>
            <a:ext cx="11648049" cy="4979962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/>
              <a:t>Взаимодействие </a:t>
            </a:r>
            <a:r>
              <a:rPr lang="ru-RU" dirty="0"/>
              <a:t>с окружениями через SSH. Не нужно ставить клиента(агента) на машину. Для управления узлами, </a:t>
            </a:r>
            <a:r>
              <a:rPr lang="ru-RU" dirty="0" err="1"/>
              <a:t>Ansible</a:t>
            </a:r>
            <a:r>
              <a:rPr lang="ru-RU" dirty="0"/>
              <a:t> обрабатывает все коммуникации между мастер – узлами и узлами – агентами по стандартному </a:t>
            </a:r>
            <a:r>
              <a:rPr lang="ru-RU" dirty="0" smtClean="0"/>
              <a:t>SSH</a:t>
            </a:r>
            <a:endParaRPr lang="en-US" dirty="0" smtClean="0"/>
          </a:p>
          <a:p>
            <a:r>
              <a:rPr lang="ru-RU" dirty="0" smtClean="0"/>
              <a:t>Простота </a:t>
            </a:r>
            <a:r>
              <a:rPr lang="ru-RU" dirty="0"/>
              <a:t>написания сценариев. </a:t>
            </a:r>
            <a:r>
              <a:rPr lang="ru-RU" dirty="0" err="1"/>
              <a:t>Плейбуки</a:t>
            </a:r>
            <a:r>
              <a:rPr lang="ru-RU" dirty="0"/>
              <a:t> в </a:t>
            </a:r>
            <a:r>
              <a:rPr lang="en-US" dirty="0" err="1" smtClean="0"/>
              <a:t>Ansible</a:t>
            </a:r>
            <a:r>
              <a:rPr lang="ru-RU" dirty="0" smtClean="0"/>
              <a:t> </a:t>
            </a:r>
            <a:r>
              <a:rPr lang="ru-RU" dirty="0"/>
              <a:t>невероятно просты и читаемы.</a:t>
            </a:r>
          </a:p>
          <a:p>
            <a:r>
              <a:rPr lang="ru-RU" dirty="0" smtClean="0"/>
              <a:t>Декларативный </a:t>
            </a:r>
            <a:r>
              <a:rPr lang="ru-RU" dirty="0"/>
              <a:t>язык</a:t>
            </a:r>
          </a:p>
          <a:p>
            <a:r>
              <a:rPr lang="ru-RU" dirty="0" smtClean="0"/>
              <a:t>Большое </a:t>
            </a:r>
            <a:r>
              <a:rPr lang="ru-RU" dirty="0"/>
              <a:t>количество готовых модулей. Готовые команды "из коробки". Более 100 различных модулей.</a:t>
            </a:r>
          </a:p>
          <a:p>
            <a:r>
              <a:rPr lang="ru-RU" dirty="0" smtClean="0"/>
              <a:t>Большое </a:t>
            </a:r>
            <a:r>
              <a:rPr lang="ru-RU" dirty="0"/>
              <a:t>сообщество. Портал </a:t>
            </a:r>
            <a:r>
              <a:rPr lang="ru-RU" dirty="0" err="1"/>
              <a:t>Ansible</a:t>
            </a:r>
            <a:r>
              <a:rPr lang="ru-RU" dirty="0"/>
              <a:t> </a:t>
            </a:r>
            <a:r>
              <a:rPr lang="ru-RU" dirty="0" err="1"/>
              <a:t>Galaxy</a:t>
            </a:r>
            <a:r>
              <a:rPr lang="ru-RU" dirty="0"/>
              <a:t>, на котором вы наверняка найдете решение для своей задачи. </a:t>
            </a:r>
            <a:r>
              <a:rPr lang="ru-RU" dirty="0" smtClean="0"/>
              <a:t>Тонны </a:t>
            </a:r>
            <a:r>
              <a:rPr lang="ru-RU" dirty="0" err="1"/>
              <a:t>плейбуков</a:t>
            </a:r>
            <a:r>
              <a:rPr lang="ru-RU" dirty="0"/>
              <a:t>, </a:t>
            </a:r>
            <a:r>
              <a:rPr lang="ru-RU" dirty="0" err="1"/>
              <a:t>фреймворков</a:t>
            </a:r>
            <a:r>
              <a:rPr lang="ru-RU" dirty="0"/>
              <a:t>, дистрибутивов и сопутствующего ПО.</a:t>
            </a:r>
          </a:p>
          <a:p>
            <a:r>
              <a:rPr lang="ru-RU" dirty="0" smtClean="0"/>
              <a:t>Скорость </a:t>
            </a:r>
            <a:r>
              <a:rPr lang="ru-RU" dirty="0"/>
              <a:t>развертывания новых </a:t>
            </a:r>
            <a:r>
              <a:rPr lang="ru-RU" dirty="0" smtClean="0"/>
              <a:t>окружений</a:t>
            </a:r>
            <a:endParaRPr lang="ru-RU" dirty="0"/>
          </a:p>
          <a:p>
            <a:r>
              <a:rPr lang="ru-RU" dirty="0" smtClean="0"/>
              <a:t>Гарантия </a:t>
            </a:r>
            <a:r>
              <a:rPr lang="ru-RU" dirty="0"/>
              <a:t>того, что окружения настроены </a:t>
            </a:r>
            <a:r>
              <a:rPr lang="ru-RU" dirty="0" smtClean="0"/>
              <a:t>одинаково</a:t>
            </a:r>
            <a:endParaRPr lang="ru-RU" dirty="0"/>
          </a:p>
          <a:p>
            <a:r>
              <a:rPr lang="ru-RU" dirty="0" smtClean="0"/>
              <a:t>Уменьшение </a:t>
            </a:r>
            <a:r>
              <a:rPr lang="ru-RU" dirty="0"/>
              <a:t>человеческого </a:t>
            </a:r>
            <a:r>
              <a:rPr lang="ru-RU" dirty="0" smtClean="0"/>
              <a:t>фактора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05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/>
              <a:t>Недостатки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Нет </a:t>
            </a:r>
            <a:r>
              <a:rPr lang="ru-RU" dirty="0"/>
              <a:t>менеджера зависимостей.</a:t>
            </a:r>
          </a:p>
          <a:p>
            <a:r>
              <a:rPr lang="ru-RU" dirty="0" smtClean="0"/>
              <a:t>Неполная </a:t>
            </a:r>
            <a:r>
              <a:rPr lang="ru-RU" dirty="0"/>
              <a:t>документация. Некоторые вопросы  приходится узнавать из сторонних источников или изучать самому.</a:t>
            </a:r>
          </a:p>
          <a:p>
            <a:r>
              <a:rPr lang="ru-RU" dirty="0" smtClean="0"/>
              <a:t>Неудобный </a:t>
            </a:r>
            <a:r>
              <a:rPr lang="ru-RU" dirty="0" err="1"/>
              <a:t>debug</a:t>
            </a:r>
            <a:r>
              <a:rPr lang="ru-RU" dirty="0"/>
              <a:t>.</a:t>
            </a:r>
          </a:p>
          <a:p>
            <a:r>
              <a:rPr lang="ru-RU" dirty="0" smtClean="0"/>
              <a:t>Определенное </a:t>
            </a:r>
            <a:r>
              <a:rPr lang="ru-RU" dirty="0"/>
              <a:t>количество ошибок или багов из-за быстрого развития. (как плюс, так и минус)</a:t>
            </a:r>
          </a:p>
        </p:txBody>
      </p:sp>
    </p:spTree>
    <p:extLst>
      <p:ext uri="{BB962C8B-B14F-4D97-AF65-F5344CB8AC3E}">
        <p14:creationId xmlns:p14="http://schemas.microsoft.com/office/powerpoint/2010/main" val="364747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98201" y="2550942"/>
            <a:ext cx="10353762" cy="1257300"/>
          </a:xfrm>
        </p:spPr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06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dirty="0" smtClean="0"/>
              <a:t>Что такое </a:t>
            </a:r>
            <a:r>
              <a:rPr lang="en-US" dirty="0" err="1" smtClean="0"/>
              <a:t>Ansible</a:t>
            </a:r>
            <a:r>
              <a:rPr lang="en-US" dirty="0" smtClean="0"/>
              <a:t>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1678642"/>
            <a:ext cx="10353762" cy="4775947"/>
          </a:xfrm>
        </p:spPr>
        <p:txBody>
          <a:bodyPr>
            <a:normAutofit/>
          </a:bodyPr>
          <a:lstStyle/>
          <a:p>
            <a:r>
              <a:rPr lang="en-US" dirty="0" err="1" smtClean="0"/>
              <a:t>Ansible</a:t>
            </a:r>
            <a:r>
              <a:rPr lang="en-US" dirty="0" smtClean="0"/>
              <a:t> – </a:t>
            </a:r>
            <a:r>
              <a:rPr lang="ru-RU" dirty="0" smtClean="0"/>
              <a:t>система управления конфигурацией</a:t>
            </a:r>
          </a:p>
          <a:p>
            <a:r>
              <a:rPr lang="ru-RU" dirty="0" smtClean="0"/>
              <a:t>Применима для ОС </a:t>
            </a:r>
            <a:r>
              <a:rPr lang="en-US" dirty="0" smtClean="0"/>
              <a:t>Linux/Unix </a:t>
            </a:r>
            <a:r>
              <a:rPr lang="ru-RU" dirty="0" smtClean="0"/>
              <a:t>и </a:t>
            </a:r>
            <a:r>
              <a:rPr lang="en-US" dirty="0" smtClean="0"/>
              <a:t>Windows</a:t>
            </a:r>
          </a:p>
          <a:p>
            <a:r>
              <a:rPr lang="ru-RU" dirty="0" smtClean="0"/>
              <a:t>Бесплатная и </a:t>
            </a:r>
            <a:r>
              <a:rPr lang="en-US" dirty="0" smtClean="0"/>
              <a:t>open source, </a:t>
            </a:r>
            <a:r>
              <a:rPr lang="ru-RU" dirty="0" smtClean="0"/>
              <a:t>лицензия </a:t>
            </a:r>
            <a:r>
              <a:rPr lang="en-US" dirty="0" smtClean="0"/>
              <a:t>GNU GPL</a:t>
            </a:r>
          </a:p>
          <a:p>
            <a:r>
              <a:rPr lang="en-US" dirty="0" smtClean="0"/>
              <a:t>“</a:t>
            </a:r>
            <a:r>
              <a:rPr lang="ru-RU" dirty="0" smtClean="0"/>
              <a:t>Консольно-ориентированная</a:t>
            </a:r>
            <a:r>
              <a:rPr lang="en-US" dirty="0" smtClean="0"/>
              <a:t>”</a:t>
            </a:r>
            <a:r>
              <a:rPr lang="ru-RU" dirty="0" smtClean="0"/>
              <a:t> (</a:t>
            </a:r>
            <a:r>
              <a:rPr lang="en-US" dirty="0" smtClean="0"/>
              <a:t>command-line interface)</a:t>
            </a:r>
          </a:p>
          <a:p>
            <a:r>
              <a:rPr lang="ru-RU" dirty="0" smtClean="0"/>
              <a:t>Модульная архитектура</a:t>
            </a:r>
          </a:p>
          <a:p>
            <a:r>
              <a:rPr lang="ru-RU" dirty="0" smtClean="0"/>
              <a:t>Поддержка сторонних модулей (</a:t>
            </a:r>
            <a:r>
              <a:rPr lang="en-US" dirty="0" err="1" smtClean="0"/>
              <a:t>Ansible</a:t>
            </a:r>
            <a:r>
              <a:rPr lang="en-US" dirty="0" smtClean="0"/>
              <a:t> Galaxy)</a:t>
            </a:r>
          </a:p>
          <a:p>
            <a:r>
              <a:rPr lang="ru-RU" dirty="0" smtClean="0"/>
              <a:t>Коммерческий вариант – </a:t>
            </a:r>
            <a:r>
              <a:rPr lang="en-US" dirty="0" err="1" smtClean="0"/>
              <a:t>Ansible</a:t>
            </a:r>
            <a:r>
              <a:rPr lang="en-US" dirty="0" smtClean="0"/>
              <a:t> Tower</a:t>
            </a:r>
          </a:p>
          <a:p>
            <a:r>
              <a:rPr lang="ru-RU" dirty="0" smtClean="0"/>
              <a:t>Разработчик – </a:t>
            </a:r>
            <a:r>
              <a:rPr lang="en-US" dirty="0" err="1" smtClean="0"/>
              <a:t>Ansible</a:t>
            </a:r>
            <a:r>
              <a:rPr lang="en-US" dirty="0" smtClean="0"/>
              <a:t> Inc./Red Hat Inc.</a:t>
            </a:r>
          </a:p>
          <a:p>
            <a:r>
              <a:rPr lang="ru-RU" dirty="0" smtClean="0"/>
              <a:t>Аналоги: </a:t>
            </a:r>
            <a:r>
              <a:rPr lang="en-US" dirty="0" smtClean="0"/>
              <a:t>Puppet, Salt, Chef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622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/>
              <a:t>Как работает </a:t>
            </a:r>
            <a:r>
              <a:rPr lang="en-US" dirty="0" err="1" smtClean="0"/>
              <a:t>Ansible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905" y="1705535"/>
            <a:ext cx="5661541" cy="4915447"/>
          </a:xfrm>
          <a:effectLst>
            <a:innerShdw blurRad="215900" dir="3960000">
              <a:prstClr val="black">
                <a:alpha val="86000"/>
              </a:prstClr>
            </a:innerShdw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4139874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3C606D-E560-4820-9C3E-3B881D30A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pPr algn="l"/>
            <a:r>
              <a:rPr lang="ru-RU" dirty="0">
                <a:solidFill>
                  <a:srgbClr val="F2EBD6"/>
                </a:solidFill>
              </a:rPr>
              <a:t>Ключевые особенности</a:t>
            </a: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941931" y="2074105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err="1">
                <a:solidFill>
                  <a:srgbClr val="F2EBD6"/>
                </a:solidFill>
              </a:rPr>
              <a:t>Безагентное</a:t>
            </a:r>
            <a:r>
              <a:rPr lang="ru-RU" sz="2400" dirty="0">
                <a:solidFill>
                  <a:srgbClr val="F2EBD6"/>
                </a:solidFill>
              </a:rPr>
              <a:t>. В клиенте не установлено программное обеспечение или агент, который общается с сервером.</a:t>
            </a:r>
          </a:p>
          <a:p>
            <a:r>
              <a:rPr lang="ru-RU" sz="2400" dirty="0">
                <a:solidFill>
                  <a:srgbClr val="F2EBD6"/>
                </a:solidFill>
              </a:rPr>
              <a:t>Идемпотентное. Независимо от того, сколько раз вы вызываете операцию, результат будет одинаковым.</a:t>
            </a:r>
          </a:p>
          <a:p>
            <a:r>
              <a:rPr lang="ru-RU" sz="2400" dirty="0">
                <a:solidFill>
                  <a:srgbClr val="F2EBD6"/>
                </a:solidFill>
              </a:rPr>
              <a:t>Простое и расширяемое. Программа </a:t>
            </a:r>
            <a:r>
              <a:rPr lang="ru-RU" sz="2400" dirty="0" err="1">
                <a:solidFill>
                  <a:srgbClr val="F2EBD6"/>
                </a:solidFill>
              </a:rPr>
              <a:t>Ansible</a:t>
            </a:r>
            <a:r>
              <a:rPr lang="ru-RU" sz="2400" dirty="0">
                <a:solidFill>
                  <a:srgbClr val="F2EBD6"/>
                </a:solidFill>
              </a:rPr>
              <a:t> </a:t>
            </a:r>
            <a:r>
              <a:rPr lang="ru-RU" sz="2400" dirty="0" err="1">
                <a:solidFill>
                  <a:srgbClr val="F2EBD6"/>
                </a:solidFill>
              </a:rPr>
              <a:t>написанa</a:t>
            </a:r>
            <a:r>
              <a:rPr lang="ru-RU" sz="2400" dirty="0">
                <a:solidFill>
                  <a:srgbClr val="F2EBD6"/>
                </a:solidFill>
              </a:rPr>
              <a:t> на </a:t>
            </a:r>
            <a:r>
              <a:rPr lang="ru-RU" sz="2400" dirty="0" err="1">
                <a:solidFill>
                  <a:srgbClr val="F2EBD6"/>
                </a:solidFill>
              </a:rPr>
              <a:t>Python</a:t>
            </a:r>
            <a:r>
              <a:rPr lang="ru-RU" sz="2400" dirty="0">
                <a:solidFill>
                  <a:srgbClr val="F2EBD6"/>
                </a:solidFill>
              </a:rPr>
              <a:t> и использует YAML для написания команд. Оба языка считаются относительно простыми в изучении.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144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>
                <a:solidFill>
                  <a:srgbClr val="F2EBD6"/>
                </a:solidFill>
              </a:rPr>
              <a:t>Сравнение </a:t>
            </a:r>
            <a:r>
              <a:rPr lang="en-US" dirty="0" err="1" smtClean="0">
                <a:solidFill>
                  <a:srgbClr val="F2EBD6"/>
                </a:solidFill>
              </a:rPr>
              <a:t>Ansible</a:t>
            </a:r>
            <a:r>
              <a:rPr lang="en-US" dirty="0" smtClean="0">
                <a:solidFill>
                  <a:srgbClr val="F2EBD6"/>
                </a:solidFill>
              </a:rPr>
              <a:t> </a:t>
            </a:r>
            <a:r>
              <a:rPr lang="ru-RU" dirty="0" smtClean="0">
                <a:solidFill>
                  <a:srgbClr val="F2EBD6"/>
                </a:solidFill>
              </a:rPr>
              <a:t>и </a:t>
            </a:r>
            <a:r>
              <a:rPr lang="en-US" dirty="0" smtClean="0">
                <a:solidFill>
                  <a:srgbClr val="F2EBD6"/>
                </a:solidFill>
              </a:rPr>
              <a:t>Puppet</a:t>
            </a:r>
            <a:endParaRPr lang="ru-RU" dirty="0">
              <a:solidFill>
                <a:srgbClr val="F2EBD6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9317" y="2103344"/>
            <a:ext cx="5254283" cy="3714749"/>
          </a:xfrm>
        </p:spPr>
        <p:txBody>
          <a:bodyPr>
            <a:normAutofit fontScale="92500"/>
          </a:bodyPr>
          <a:lstStyle/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>
                <a:solidFill>
                  <a:srgbClr val="F2EBD6"/>
                </a:solidFill>
                <a:effectLst/>
              </a:rPr>
              <a:t>Ansible</a:t>
            </a:r>
            <a:endParaRPr lang="ru-RU" dirty="0">
              <a:solidFill>
                <a:srgbClr val="F2EBD6"/>
              </a:solidFill>
              <a:effectLst/>
            </a:endParaRPr>
          </a:p>
          <a:p>
            <a:r>
              <a:rPr lang="ru-RU" dirty="0">
                <a:effectLst/>
              </a:rPr>
              <a:t>Императивный стиль (задачи </a:t>
            </a:r>
            <a:r>
              <a:rPr lang="ru-RU" dirty="0" err="1">
                <a:effectLst/>
              </a:rPr>
              <a:t>playbooks</a:t>
            </a:r>
            <a:r>
              <a:rPr lang="ru-RU" dirty="0">
                <a:effectLst/>
              </a:rPr>
              <a:t>)</a:t>
            </a:r>
          </a:p>
          <a:p>
            <a:r>
              <a:rPr lang="ru-RU" dirty="0" err="1">
                <a:effectLst/>
              </a:rPr>
              <a:t>Push</a:t>
            </a:r>
            <a:r>
              <a:rPr lang="ru-RU" dirty="0">
                <a:effectLst/>
              </a:rPr>
              <a:t> по команде контроллера</a:t>
            </a:r>
          </a:p>
          <a:p>
            <a:r>
              <a:rPr lang="ru-RU" dirty="0">
                <a:effectLst/>
              </a:rPr>
              <a:t>Централизованная</a:t>
            </a:r>
          </a:p>
          <a:p>
            <a:r>
              <a:rPr lang="ru-RU" dirty="0">
                <a:effectLst/>
              </a:rPr>
              <a:t>Центр: машина инженера (контроллер)</a:t>
            </a:r>
          </a:p>
          <a:p>
            <a:r>
              <a:rPr lang="ru-RU" dirty="0">
                <a:effectLst/>
              </a:rPr>
              <a:t>Язык: </a:t>
            </a:r>
            <a:r>
              <a:rPr lang="ru-RU" dirty="0" smtClean="0">
                <a:effectLst/>
              </a:rPr>
              <a:t>YAML</a:t>
            </a:r>
          </a:p>
          <a:p>
            <a:r>
              <a:rPr lang="ru-RU" dirty="0" smtClean="0">
                <a:effectLst/>
              </a:rPr>
              <a:t>В </a:t>
            </a:r>
            <a:r>
              <a:rPr lang="ru-RU" dirty="0">
                <a:effectLst/>
              </a:rPr>
              <a:t>основе: SSH и </a:t>
            </a:r>
            <a:r>
              <a:rPr lang="ru-RU" dirty="0" err="1">
                <a:effectLst/>
              </a:rPr>
              <a:t>Python</a:t>
            </a:r>
            <a:r>
              <a:rPr lang="ru-RU" dirty="0">
                <a:effectLst/>
              </a:rPr>
              <a:t> 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6096000" y="2147914"/>
            <a:ext cx="6096000" cy="36256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100" b="1" dirty="0" err="1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Puppet</a:t>
            </a:r>
            <a:endParaRPr lang="ru-RU" sz="2100" dirty="0">
              <a:solidFill>
                <a:srgbClr val="F2EBD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 smtClean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Декларативный </a:t>
            </a: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стиль (описание в </a:t>
            </a:r>
            <a:r>
              <a:rPr lang="ru-RU" sz="2100" dirty="0" err="1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manifests</a:t>
            </a: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 err="1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Pull</a:t>
            </a: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периодически (агенты)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Централизованная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Центр: выделенный сервер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Язык: </a:t>
            </a:r>
            <a:r>
              <a:rPr lang="ru-RU" sz="2100" dirty="0" err="1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Puppet</a:t>
            </a: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DSL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основе: HTTPS и </a:t>
            </a:r>
            <a:r>
              <a:rPr lang="ru-RU" sz="2100" dirty="0" err="1" smtClean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Ruby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51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120726"/>
          </a:xfrm>
        </p:spPr>
        <p:txBody>
          <a:bodyPr/>
          <a:lstStyle/>
          <a:p>
            <a:pPr algn="l"/>
            <a:r>
              <a:rPr lang="ru-RU" dirty="0" smtClean="0"/>
              <a:t>Установка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7962" y="1837299"/>
            <a:ext cx="11591779" cy="4211808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ru-RU" dirty="0" smtClean="0"/>
              <a:t>На главном контроллере:</a:t>
            </a:r>
          </a:p>
          <a:p>
            <a:r>
              <a:rPr lang="ru-RU" dirty="0" smtClean="0"/>
              <a:t>Документация по установке </a:t>
            </a:r>
            <a:r>
              <a:rPr lang="en-US" dirty="0" err="1" smtClean="0"/>
              <a:t>Ansible</a:t>
            </a:r>
            <a:r>
              <a:rPr lang="en-US" dirty="0" smtClean="0"/>
              <a:t>: </a:t>
            </a:r>
            <a:r>
              <a:rPr lang="en-US" u="sng" dirty="0">
                <a:solidFill>
                  <a:schemeClr val="tx1"/>
                </a:solidFill>
                <a:effectLst/>
                <a:hlinkClick r:id="rId2"/>
              </a:rPr>
              <a:t>http://</a:t>
            </a:r>
            <a:r>
              <a:rPr lang="en-US" u="sng" dirty="0" smtClean="0">
                <a:solidFill>
                  <a:schemeClr val="tx1"/>
                </a:solidFill>
                <a:effectLst/>
                <a:hlinkClick r:id="rId2"/>
              </a:rPr>
              <a:t>docs.ansible.com/ansible/intro_installation.html</a:t>
            </a:r>
            <a:endParaRPr lang="ru-RU" u="sng" dirty="0" smtClean="0">
              <a:solidFill>
                <a:schemeClr val="tx1"/>
              </a:solidFill>
              <a:effectLst/>
            </a:endParaRPr>
          </a:p>
          <a:p>
            <a:r>
              <a:rPr lang="ru-RU" dirty="0" smtClean="0">
                <a:effectLst/>
              </a:rPr>
              <a:t>Интерфейс: текстовый редактор и командная строка</a:t>
            </a:r>
            <a:endParaRPr lang="ru-RU" dirty="0" smtClean="0"/>
          </a:p>
          <a:p>
            <a:pPr marL="36900" indent="0">
              <a:buNone/>
            </a:pPr>
            <a:r>
              <a:rPr lang="ru-RU" dirty="0" smtClean="0">
                <a:effectLst/>
              </a:rPr>
              <a:t>На серверах:</a:t>
            </a:r>
          </a:p>
          <a:p>
            <a:r>
              <a:rPr lang="ru-RU" dirty="0" smtClean="0">
                <a:effectLst/>
              </a:rPr>
              <a:t>Устанавливать </a:t>
            </a:r>
            <a:r>
              <a:rPr lang="en-US" dirty="0" err="1" smtClean="0">
                <a:effectLst/>
              </a:rPr>
              <a:t>Ansible</a:t>
            </a:r>
            <a:r>
              <a:rPr lang="en-US" dirty="0" smtClean="0">
                <a:effectLst/>
              </a:rPr>
              <a:t> </a:t>
            </a:r>
            <a:r>
              <a:rPr lang="ru-RU" dirty="0" smtClean="0">
                <a:effectLst/>
              </a:rPr>
              <a:t>не требуется</a:t>
            </a:r>
          </a:p>
          <a:p>
            <a:r>
              <a:rPr lang="ru-RU" dirty="0" smtClean="0">
                <a:effectLst/>
              </a:rPr>
              <a:t>Должен быть </a:t>
            </a:r>
            <a:r>
              <a:rPr lang="en-US" dirty="0" smtClean="0">
                <a:effectLst/>
              </a:rPr>
              <a:t>python 2.7</a:t>
            </a:r>
            <a:r>
              <a:rPr lang="ru-RU" dirty="0" smtClean="0">
                <a:effectLst/>
              </a:rPr>
              <a:t> или выше</a:t>
            </a:r>
            <a:endParaRPr lang="en-US" dirty="0" smtClean="0">
              <a:effectLst/>
            </a:endParaRPr>
          </a:p>
          <a:p>
            <a:r>
              <a:rPr lang="ru-RU" dirty="0" smtClean="0">
                <a:effectLst/>
              </a:rPr>
              <a:t>Настроен доступ по </a:t>
            </a:r>
            <a:r>
              <a:rPr lang="en-US" dirty="0" smtClean="0">
                <a:effectLst/>
              </a:rPr>
              <a:t>SSH c </a:t>
            </a:r>
            <a:r>
              <a:rPr lang="ru-RU" dirty="0" smtClean="0">
                <a:effectLst/>
              </a:rPr>
              <a:t>контроллера</a:t>
            </a:r>
            <a:endParaRPr lang="ru-RU" dirty="0">
              <a:effectLst/>
            </a:endParaRPr>
          </a:p>
          <a:p>
            <a:endParaRPr lang="ru-RU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77904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092591"/>
          </a:xfrm>
        </p:spPr>
        <p:txBody>
          <a:bodyPr/>
          <a:lstStyle/>
          <a:p>
            <a:pPr algn="l"/>
            <a:r>
              <a:rPr lang="en-US" dirty="0" smtClean="0">
                <a:effectLst/>
              </a:rPr>
              <a:t>Playbooks</a:t>
            </a:r>
            <a:endParaRPr lang="ru-RU" dirty="0">
              <a:effectLst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1702191"/>
            <a:ext cx="10353762" cy="4843389"/>
          </a:xfrm>
        </p:spPr>
        <p:txBody>
          <a:bodyPr/>
          <a:lstStyle/>
          <a:p>
            <a:r>
              <a:rPr lang="ru-RU" dirty="0">
                <a:effectLst/>
              </a:rPr>
              <a:t>Последовательности команд организуются в </a:t>
            </a:r>
            <a:r>
              <a:rPr lang="ru-RU" dirty="0" err="1" smtClean="0">
                <a:effectLst/>
              </a:rPr>
              <a:t>playbooks</a:t>
            </a:r>
            <a:endParaRPr lang="en-US" dirty="0" smtClean="0">
              <a:effectLst/>
            </a:endParaRPr>
          </a:p>
          <a:p>
            <a:r>
              <a:rPr lang="ru-RU" dirty="0">
                <a:effectLst/>
              </a:rPr>
              <a:t>Для описания используется нотация YAML</a:t>
            </a:r>
          </a:p>
          <a:p>
            <a:pPr fontAlgn="base"/>
            <a:r>
              <a:rPr lang="ru-RU" sz="2400" dirty="0" err="1">
                <a:effectLst/>
              </a:rPr>
              <a:t>Playbook</a:t>
            </a:r>
            <a:r>
              <a:rPr lang="ru-RU" sz="2400" dirty="0">
                <a:effectLst/>
              </a:rPr>
              <a:t> содержит не только задачи (</a:t>
            </a:r>
            <a:r>
              <a:rPr lang="ru-RU" sz="2400" dirty="0" err="1">
                <a:effectLst/>
              </a:rPr>
              <a:t>tasks</a:t>
            </a:r>
            <a:r>
              <a:rPr lang="ru-RU" sz="2400" dirty="0">
                <a:effectLst/>
              </a:rPr>
              <a:t>), но также может содержать:</a:t>
            </a:r>
          </a:p>
          <a:p>
            <a:pPr lvl="1" fontAlgn="base"/>
            <a:r>
              <a:rPr lang="ru-RU" sz="2400" dirty="0" err="1">
                <a:effectLst/>
              </a:rPr>
              <a:t>hosts</a:t>
            </a:r>
            <a:r>
              <a:rPr lang="ru-RU" sz="2400" dirty="0">
                <a:effectLst/>
              </a:rPr>
              <a:t> — шаблон серверов, к которым применяется </a:t>
            </a:r>
            <a:r>
              <a:rPr lang="ru-RU" sz="2400" dirty="0" err="1">
                <a:effectLst/>
              </a:rPr>
              <a:t>playbooks</a:t>
            </a:r>
            <a:endParaRPr lang="ru-RU" sz="2400" dirty="0">
              <a:effectLst/>
            </a:endParaRPr>
          </a:p>
          <a:p>
            <a:pPr lvl="1" fontAlgn="base"/>
            <a:r>
              <a:rPr lang="ru-RU" sz="2400" dirty="0" err="1">
                <a:effectLst/>
              </a:rPr>
              <a:t>vars</a:t>
            </a:r>
            <a:r>
              <a:rPr lang="ru-RU" sz="2400" dirty="0">
                <a:effectLst/>
              </a:rPr>
              <a:t> — переменные</a:t>
            </a:r>
          </a:p>
          <a:p>
            <a:pPr lvl="1" fontAlgn="base"/>
            <a:r>
              <a:rPr lang="ru-RU" sz="2400" dirty="0" err="1">
                <a:effectLst/>
              </a:rPr>
              <a:t>handlers</a:t>
            </a:r>
            <a:r>
              <a:rPr lang="ru-RU" sz="2400" dirty="0">
                <a:effectLst/>
              </a:rPr>
              <a:t> — обработчики</a:t>
            </a:r>
          </a:p>
          <a:p>
            <a:pPr lvl="1" fontAlgn="base"/>
            <a:r>
              <a:rPr lang="ru-RU" sz="2400" dirty="0">
                <a:effectLst/>
              </a:rPr>
              <a:t>и др. </a:t>
            </a:r>
            <a:r>
              <a:rPr lang="ru-RU" sz="2400" dirty="0" smtClean="0">
                <a:effectLst/>
              </a:rPr>
              <a:t>директивы</a:t>
            </a:r>
            <a:endParaRPr lang="en-US" sz="2400" dirty="0" smtClean="0">
              <a:effectLst/>
            </a:endParaRPr>
          </a:p>
          <a:p>
            <a:pPr fontAlgn="base"/>
            <a:r>
              <a:rPr lang="ru-RU" sz="2400" dirty="0">
                <a:effectLst/>
              </a:rPr>
              <a:t>Задачи в </a:t>
            </a:r>
            <a:r>
              <a:rPr lang="ru-RU" sz="2400" dirty="0" err="1">
                <a:effectLst/>
              </a:rPr>
              <a:t>playbook</a:t>
            </a:r>
            <a:r>
              <a:rPr lang="ru-RU" sz="2400" dirty="0">
                <a:effectLst/>
              </a:rPr>
              <a:t> выполняются строго последовательно</a:t>
            </a:r>
          </a:p>
          <a:p>
            <a:pPr fontAlgn="base"/>
            <a:r>
              <a:rPr lang="ru-RU" sz="2400" dirty="0">
                <a:effectLst/>
              </a:rPr>
              <a:t>Можно сделать много </a:t>
            </a:r>
            <a:r>
              <a:rPr lang="ru-RU" sz="2400" dirty="0" err="1">
                <a:effectLst/>
              </a:rPr>
              <a:t>playbooks</a:t>
            </a:r>
            <a:r>
              <a:rPr lang="ru-RU" sz="2400" dirty="0">
                <a:effectLst/>
              </a:rPr>
              <a:t> для разных </a:t>
            </a:r>
            <a:r>
              <a:rPr lang="ru-RU" sz="2400" dirty="0" smtClean="0">
                <a:effectLst/>
              </a:rPr>
              <a:t>задач/ситуаций</a:t>
            </a:r>
            <a:endParaRPr lang="ru-RU" sz="2400" dirty="0"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276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80049"/>
          </a:xfrm>
        </p:spPr>
        <p:txBody>
          <a:bodyPr/>
          <a:lstStyle/>
          <a:p>
            <a:pPr algn="l"/>
            <a:r>
              <a:rPr lang="en-US" dirty="0" smtClean="0"/>
              <a:t>Playbooks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58" y="2076449"/>
            <a:ext cx="5767118" cy="4201550"/>
          </a:xfrm>
        </p:spPr>
        <p:txBody>
          <a:bodyPr/>
          <a:lstStyle/>
          <a:p>
            <a:r>
              <a:rPr lang="en-US" dirty="0" smtClean="0"/>
              <a:t>Name – </a:t>
            </a:r>
            <a:r>
              <a:rPr lang="ru-RU" dirty="0" smtClean="0"/>
              <a:t>название </a:t>
            </a:r>
            <a:r>
              <a:rPr lang="ru-RU" dirty="0" err="1" smtClean="0"/>
              <a:t>плейбука</a:t>
            </a:r>
            <a:endParaRPr lang="ru-RU" dirty="0" smtClean="0"/>
          </a:p>
          <a:p>
            <a:r>
              <a:rPr lang="en-US" dirty="0" smtClean="0"/>
              <a:t>Hosts – </a:t>
            </a:r>
            <a:r>
              <a:rPr lang="ru-RU" dirty="0" smtClean="0"/>
              <a:t>группа хостов, к которым будет создаваться подключение</a:t>
            </a:r>
            <a:endParaRPr lang="en-US" dirty="0" smtClean="0"/>
          </a:p>
          <a:p>
            <a:r>
              <a:rPr lang="en-US" dirty="0" smtClean="0"/>
              <a:t>User – </a:t>
            </a:r>
            <a:r>
              <a:rPr lang="ru-RU" dirty="0" smtClean="0"/>
              <a:t>подключение под этим аккаунтом</a:t>
            </a:r>
          </a:p>
          <a:p>
            <a:r>
              <a:rPr lang="en-US" dirty="0" smtClean="0"/>
              <a:t>Tasks – </a:t>
            </a:r>
            <a:r>
              <a:rPr lang="ru-RU" dirty="0" smtClean="0"/>
              <a:t>задача для выполнения</a:t>
            </a:r>
          </a:p>
          <a:p>
            <a:r>
              <a:rPr lang="en-US" dirty="0" smtClean="0"/>
              <a:t>Name – </a:t>
            </a:r>
            <a:r>
              <a:rPr lang="ru-RU" dirty="0" smtClean="0"/>
              <a:t>имя задачи</a:t>
            </a:r>
            <a:endParaRPr lang="en-US" dirty="0" smtClean="0"/>
          </a:p>
          <a:p>
            <a:r>
              <a:rPr lang="en-US" dirty="0" smtClean="0"/>
              <a:t>Yum – </a:t>
            </a:r>
            <a:r>
              <a:rPr lang="ru-RU" dirty="0" smtClean="0"/>
              <a:t>менеджер пакетов</a:t>
            </a:r>
            <a:endParaRPr lang="en-US" dirty="0" smtClean="0"/>
          </a:p>
          <a:p>
            <a:r>
              <a:rPr lang="en-US" dirty="0" smtClean="0"/>
              <a:t>Service – </a:t>
            </a:r>
            <a:r>
              <a:rPr lang="ru-RU" dirty="0" smtClean="0"/>
              <a:t>контроллер сервисов на хостах</a:t>
            </a:r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9150" y="1866239"/>
            <a:ext cx="5633082" cy="4219576"/>
          </a:xfrm>
          <a:prstGeom prst="rect">
            <a:avLst/>
          </a:prstGeom>
          <a:noFill/>
          <a:ln>
            <a:noFill/>
          </a:ln>
          <a:effectLst>
            <a:innerShdw blurRad="190500" dir="5700000">
              <a:prstClr val="black">
                <a:alpha val="76000"/>
              </a:prstClr>
            </a:innerShdw>
            <a:softEdge rad="101600"/>
          </a:effectLst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983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94117"/>
          </a:xfrm>
        </p:spPr>
        <p:txBody>
          <a:bodyPr/>
          <a:lstStyle/>
          <a:p>
            <a:pPr algn="l"/>
            <a:r>
              <a:rPr lang="en-US" dirty="0" smtClean="0"/>
              <a:t>Playbooks</a:t>
            </a:r>
            <a:endParaRPr lang="ru-RU" dirty="0"/>
          </a:p>
        </p:txBody>
      </p:sp>
      <p:pic>
        <p:nvPicPr>
          <p:cNvPr id="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92" y="2368111"/>
            <a:ext cx="3797894" cy="226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3427" y="1327029"/>
            <a:ext cx="4800600" cy="521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Стрелка вправо 5"/>
          <p:cNvSpPr/>
          <p:nvPr/>
        </p:nvSpPr>
        <p:spPr>
          <a:xfrm>
            <a:off x="4934906" y="3029451"/>
            <a:ext cx="1392701" cy="75965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856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6094_TF00934815.potx" id="{E97EFD13-8D53-4340-9174-4BC61AD6E615}" vid="{B9708897-9EEF-4C36-8642-E3152B33F60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{DC1C1A6C-E32B-4DC7-804D-90A56973ECC3}tf00934815_win32</Template>
  <TotalTime>302</TotalTime>
  <Words>662</Words>
  <Application>Microsoft Office PowerPoint</Application>
  <PresentationFormat>Широкоэкранный</PresentationFormat>
  <Paragraphs>97</Paragraphs>
  <Slides>14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Calibri</vt:lpstr>
      <vt:lpstr>Goudy Old Style</vt:lpstr>
      <vt:lpstr>Times New Roman</vt:lpstr>
      <vt:lpstr>Trebuchet MS</vt:lpstr>
      <vt:lpstr>Wingdings 2</vt:lpstr>
      <vt:lpstr>СланецVTI</vt:lpstr>
      <vt:lpstr>Ansible</vt:lpstr>
      <vt:lpstr>Что такое Ansible?</vt:lpstr>
      <vt:lpstr>Как работает Ansible</vt:lpstr>
      <vt:lpstr>Ключевые особенности</vt:lpstr>
      <vt:lpstr>Сравнение Ansible и Puppet</vt:lpstr>
      <vt:lpstr>Установка</vt:lpstr>
      <vt:lpstr>Playbooks</vt:lpstr>
      <vt:lpstr>Playbooks</vt:lpstr>
      <vt:lpstr>Playbooks</vt:lpstr>
      <vt:lpstr>Advanced Playbooks</vt:lpstr>
      <vt:lpstr>Roles</vt:lpstr>
      <vt:lpstr>Преимущества</vt:lpstr>
      <vt:lpstr>Недостатки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Ansible</dc:title>
  <dc:creator>D4 D9D9</dc:creator>
  <cp:lastModifiedBy>D4 D9D9</cp:lastModifiedBy>
  <cp:revision>14</cp:revision>
  <dcterms:created xsi:type="dcterms:W3CDTF">2022-03-14T01:16:22Z</dcterms:created>
  <dcterms:modified xsi:type="dcterms:W3CDTF">2022-03-22T09:45:10Z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